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1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514EA22-2882-4AE0-B08A-1F4D3C741F38}" type="datetimeFigureOut">
              <a:rPr lang="en-US" smtClean="0"/>
              <a:t>4/13/2010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AEDD6FE-3A87-4E15-AFA6-C8C629486ADB}"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14EA22-2882-4AE0-B08A-1F4D3C741F38}" type="datetimeFigureOut">
              <a:rPr lang="en-US" smtClean="0"/>
              <a:t>4/13/2010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EDD6FE-3A87-4E15-AFA6-C8C629486A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14EA22-2882-4AE0-B08A-1F4D3C741F38}" type="datetimeFigureOut">
              <a:rPr lang="en-US" smtClean="0"/>
              <a:t>4/13/2010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EDD6FE-3A87-4E15-AFA6-C8C629486A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14EA22-2882-4AE0-B08A-1F4D3C741F38}" type="datetimeFigureOut">
              <a:rPr lang="en-US" smtClean="0"/>
              <a:t>4/13/2010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EDD6FE-3A87-4E15-AFA6-C8C629486A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14EA22-2882-4AE0-B08A-1F4D3C741F38}" type="datetimeFigureOut">
              <a:rPr lang="en-US" smtClean="0"/>
              <a:t>4/13/2010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EDD6FE-3A87-4E15-AFA6-C8C629486ADB}"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14EA22-2882-4AE0-B08A-1F4D3C741F38}" type="datetimeFigureOut">
              <a:rPr lang="en-US" smtClean="0"/>
              <a:t>4/13/2010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EDD6FE-3A87-4E15-AFA6-C8C629486A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14EA22-2882-4AE0-B08A-1F4D3C741F38}" type="datetimeFigureOut">
              <a:rPr lang="en-US" smtClean="0"/>
              <a:t>4/13/2010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EDD6FE-3A87-4E15-AFA6-C8C629486AD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14EA22-2882-4AE0-B08A-1F4D3C741F38}" type="datetimeFigureOut">
              <a:rPr lang="en-US" smtClean="0"/>
              <a:t>4/13/2010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EDD6FE-3A87-4E15-AFA6-C8C629486A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14EA22-2882-4AE0-B08A-1F4D3C741F38}" type="datetimeFigureOut">
              <a:rPr lang="en-US" smtClean="0"/>
              <a:t>4/13/2010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AEDD6FE-3A87-4E15-AFA6-C8C629486ADB}"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14EA22-2882-4AE0-B08A-1F4D3C741F38}" type="datetimeFigureOut">
              <a:rPr lang="en-US" smtClean="0"/>
              <a:t>4/13/2010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EDD6FE-3A87-4E15-AFA6-C8C629486A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514EA22-2882-4AE0-B08A-1F4D3C741F38}" type="datetimeFigureOut">
              <a:rPr lang="en-US" smtClean="0"/>
              <a:t>4/13/2010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EDD6FE-3A87-4E15-AFA6-C8C629486AD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14EA22-2882-4AE0-B08A-1F4D3C741F38}" type="datetimeFigureOut">
              <a:rPr lang="en-US" smtClean="0"/>
              <a:t>4/13/2010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AEDD6FE-3A87-4E15-AFA6-C8C629486ADB}"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Camp David and Peace Accords</a:t>
            </a:r>
            <a:endParaRPr lang="en-US" dirty="0"/>
          </a:p>
        </p:txBody>
      </p:sp>
      <p:sp>
        <p:nvSpPr>
          <p:cNvPr id="3" name="Subtitle 2"/>
          <p:cNvSpPr>
            <a:spLocks noGrp="1"/>
          </p:cNvSpPr>
          <p:nvPr>
            <p:ph type="subTitle" idx="1"/>
          </p:nvPr>
        </p:nvSpPr>
        <p:spPr/>
        <p:txBody>
          <a:bodyPr/>
          <a:lstStyle/>
          <a:p>
            <a:r>
              <a:rPr lang="en-US" dirty="0" smtClean="0"/>
              <a:t>Alexandra </a:t>
            </a:r>
            <a:r>
              <a:rPr lang="en-US" dirty="0" err="1" smtClean="0"/>
              <a:t>Malgarini</a:t>
            </a:r>
            <a:endParaRPr lang="en-US" dirty="0" smtClean="0"/>
          </a:p>
          <a:p>
            <a:r>
              <a:rPr lang="en-US" dirty="0" smtClean="0"/>
              <a:t>Diana Coronel</a:t>
            </a:r>
          </a:p>
          <a:p>
            <a:r>
              <a:rPr lang="en-US" dirty="0" smtClean="0"/>
              <a:t>Jose Franco</a:t>
            </a:r>
            <a:endParaRPr lang="en-US" dirty="0"/>
          </a:p>
        </p:txBody>
      </p:sp>
      <p:pic>
        <p:nvPicPr>
          <p:cNvPr id="98308" name="Picture 4" descr="http://www.greenberg-art.com/.toons/.Toons,%20political/qqxsgCampDavid.gif"/>
          <p:cNvPicPr>
            <a:picLocks noChangeAspect="1" noChangeArrowheads="1"/>
          </p:cNvPicPr>
          <p:nvPr/>
        </p:nvPicPr>
        <p:blipFill>
          <a:blip r:embed="rId2"/>
          <a:srcRect/>
          <a:stretch>
            <a:fillRect/>
          </a:stretch>
        </p:blipFill>
        <p:spPr bwMode="auto">
          <a:xfrm>
            <a:off x="4038600" y="2819400"/>
            <a:ext cx="4714875" cy="37242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Israeli –Egypt Peace Treaty, </a:t>
            </a:r>
            <a:r>
              <a:rPr lang="en-US" b="1" dirty="0" smtClean="0"/>
              <a:t>1979</a:t>
            </a:r>
            <a:endParaRPr lang="en-US" dirty="0"/>
          </a:p>
        </p:txBody>
      </p:sp>
      <p:sp>
        <p:nvSpPr>
          <p:cNvPr id="3" name="Content Placeholder 2"/>
          <p:cNvSpPr>
            <a:spLocks noGrp="1"/>
          </p:cNvSpPr>
          <p:nvPr>
            <p:ph idx="1"/>
          </p:nvPr>
        </p:nvSpPr>
        <p:spPr>
          <a:xfrm>
            <a:off x="1435608" y="1447800"/>
            <a:ext cx="7498080" cy="5410200"/>
          </a:xfrm>
        </p:spPr>
        <p:txBody>
          <a:bodyPr>
            <a:normAutofit fontScale="77500" lnSpcReduction="20000"/>
          </a:bodyPr>
          <a:lstStyle/>
          <a:p>
            <a:pPr lvl="0"/>
            <a:r>
              <a:rPr lang="en-US" dirty="0" smtClean="0"/>
              <a:t>Six months after Camp David in March 1979 the Egyptians and the Israeli leaders signed a peace treaty which confirmed what they had agreed at Camp David.</a:t>
            </a:r>
          </a:p>
          <a:p>
            <a:pPr lvl="0"/>
            <a:r>
              <a:rPr lang="en-US" dirty="0" smtClean="0"/>
              <a:t>Both sides agreed to recognize each other’s right to live in peace within their secure and recognized boundaries.</a:t>
            </a:r>
          </a:p>
          <a:p>
            <a:pPr lvl="0"/>
            <a:r>
              <a:rPr lang="en-US" dirty="0" smtClean="0"/>
              <a:t>The main problem remained the West Bank and Gaza</a:t>
            </a:r>
          </a:p>
          <a:p>
            <a:pPr lvl="0"/>
            <a:r>
              <a:rPr lang="en-US" dirty="0" smtClean="0"/>
              <a:t>Israel still sought American commitment on financing the withdrawal and an Egyptian commitment on the supply of oil, to make up for the oil lost by its withdrawal of the Sinai fields, for which Egypt was reluctant.</a:t>
            </a:r>
          </a:p>
          <a:p>
            <a:pPr lvl="0"/>
            <a:r>
              <a:rPr lang="en-US" dirty="0" smtClean="0"/>
              <a:t>Israel was America’s only reliable ally in the Middle East and Stand stood in the path of a Soviet takeover of Saudi </a:t>
            </a:r>
            <a:r>
              <a:rPr lang="en-US" dirty="0" smtClean="0"/>
              <a:t>Arabia</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6400800"/>
          </a:xfrm>
        </p:spPr>
        <p:txBody>
          <a:bodyPr>
            <a:normAutofit fontScale="77500" lnSpcReduction="20000"/>
          </a:bodyPr>
          <a:lstStyle/>
          <a:p>
            <a:pPr lvl="0"/>
            <a:r>
              <a:rPr lang="en-US" dirty="0" smtClean="0"/>
              <a:t>US made Egypt guarantee Israel a substantial supply of Sinai oil and Sadat agreed to do so.</a:t>
            </a:r>
          </a:p>
          <a:p>
            <a:pPr lvl="0"/>
            <a:r>
              <a:rPr lang="en-US" dirty="0" smtClean="0"/>
              <a:t>Sadat had won back </a:t>
            </a:r>
            <a:r>
              <a:rPr lang="en-US" dirty="0" smtClean="0"/>
              <a:t>all </a:t>
            </a:r>
            <a:r>
              <a:rPr lang="en-US" dirty="0" smtClean="0"/>
              <a:t>of Sinai (withdrawal of Israel) and freed Egypt from the economic </a:t>
            </a:r>
            <a:r>
              <a:rPr lang="en-US" dirty="0" smtClean="0"/>
              <a:t>and </a:t>
            </a:r>
            <a:r>
              <a:rPr lang="en-US" dirty="0" smtClean="0"/>
              <a:t>military burden entailed by its conflict in Israel.</a:t>
            </a:r>
          </a:p>
          <a:p>
            <a:pPr lvl="0"/>
            <a:r>
              <a:rPr lang="en-US" dirty="0" smtClean="0"/>
              <a:t>Begin, who was probably the most satisfied with the agreements, has successfully warded off all efforts for having forced decisions and promises to be made regarding the Palestinian problem and had avoided the withdrawal from the West Bank and Gaza</a:t>
            </a:r>
          </a:p>
          <a:p>
            <a:pPr lvl="0"/>
            <a:r>
              <a:rPr lang="en-US" dirty="0" smtClean="0"/>
              <a:t>The Arab states had removed Egypt form the League and the country’s oil export + grants and loans were suspended.</a:t>
            </a:r>
          </a:p>
          <a:p>
            <a:pPr lvl="0"/>
            <a:r>
              <a:rPr lang="en-US" dirty="0" smtClean="0"/>
              <a:t>The signing of the </a:t>
            </a:r>
            <a:r>
              <a:rPr lang="en-US" dirty="0" smtClean="0"/>
              <a:t>Egypt-Israel </a:t>
            </a:r>
            <a:r>
              <a:rPr lang="en-US" dirty="0" smtClean="0"/>
              <a:t>peace treaty was a great breakthrough in Arab-Israeli relations and its agreements implemented. However, the Palestinian problem still remained at the heart of the conflict in the Middle East.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1974 – Yasser spoke at the UN</a:t>
            </a:r>
            <a:endParaRPr lang="en-US" sz="2800" dirty="0" smtClean="0"/>
          </a:p>
          <a:p>
            <a:r>
              <a:rPr lang="en-US" dirty="0" smtClean="0"/>
              <a:t>1976 –November- election of Jimmy Carter as president</a:t>
            </a:r>
            <a:endParaRPr lang="en-US" sz="2800" dirty="0" smtClean="0"/>
          </a:p>
          <a:p>
            <a:r>
              <a:rPr lang="pt-BR" dirty="0" smtClean="0"/>
              <a:t>1977</a:t>
            </a:r>
            <a:endParaRPr lang="en-US" sz="2800" dirty="0" smtClean="0"/>
          </a:p>
          <a:p>
            <a:pPr lvl="1"/>
            <a:r>
              <a:rPr lang="en-US" dirty="0" smtClean="0"/>
              <a:t>May 17 - </a:t>
            </a:r>
            <a:r>
              <a:rPr lang="en-US" dirty="0" err="1" smtClean="0"/>
              <a:t>Menachem</a:t>
            </a:r>
            <a:r>
              <a:rPr lang="en-US" dirty="0" smtClean="0"/>
              <a:t> Begin came to power</a:t>
            </a:r>
            <a:endParaRPr lang="en-US" sz="2400" dirty="0" smtClean="0"/>
          </a:p>
          <a:p>
            <a:pPr lvl="1"/>
            <a:r>
              <a:rPr lang="en-US" dirty="0" smtClean="0"/>
              <a:t>November 19 - Sadat landed in Israel</a:t>
            </a:r>
            <a:endParaRPr lang="en-US" sz="2400" dirty="0" smtClean="0"/>
          </a:p>
          <a:p>
            <a:r>
              <a:rPr lang="pt-BR" dirty="0" smtClean="0"/>
              <a:t>1978 </a:t>
            </a:r>
            <a:endParaRPr lang="en-US" sz="2800" dirty="0" smtClean="0"/>
          </a:p>
          <a:p>
            <a:pPr lvl="1"/>
            <a:r>
              <a:rPr lang="en-US" dirty="0" smtClean="0"/>
              <a:t>September 5- Sadat and Begin went to Camp David</a:t>
            </a:r>
            <a:endParaRPr lang="en-US" sz="2400" dirty="0" smtClean="0"/>
          </a:p>
          <a:p>
            <a:pPr lvl="1"/>
            <a:r>
              <a:rPr lang="en-US" dirty="0" smtClean="0"/>
              <a:t>September 17- Carter, Begin and Sadat signed two documents.</a:t>
            </a:r>
            <a:endParaRPr lang="en-US" sz="2400" dirty="0" smtClean="0"/>
          </a:p>
          <a:p>
            <a:r>
              <a:rPr lang="pt-BR" dirty="0" smtClean="0"/>
              <a:t>1979</a:t>
            </a:r>
            <a:endParaRPr lang="en-US" sz="2800" dirty="0" smtClean="0"/>
          </a:p>
          <a:p>
            <a:pPr lvl="1"/>
            <a:r>
              <a:rPr lang="en-US" dirty="0" smtClean="0"/>
              <a:t>March 26- Israel and Egypt signed the peace treaty.</a:t>
            </a:r>
            <a:endParaRPr lang="en-US" sz="2400" dirty="0" smtClean="0"/>
          </a:p>
          <a:p>
            <a:pPr lvl="1"/>
            <a:r>
              <a:rPr lang="en-US" dirty="0" smtClean="0"/>
              <a:t>May 25 IDF withdrew from successive chunks of western and central Sinai.</a:t>
            </a:r>
            <a:endParaRPr lang="en-US" sz="2400" dirty="0" smtClean="0"/>
          </a:p>
          <a:p>
            <a:r>
              <a:rPr lang="pt-BR" dirty="0" smtClean="0"/>
              <a:t>1980</a:t>
            </a:r>
            <a:endParaRPr lang="en-US" sz="2800" dirty="0" smtClean="0"/>
          </a:p>
          <a:p>
            <a:pPr lvl="1"/>
            <a:r>
              <a:rPr lang="en-US" dirty="0" smtClean="0"/>
              <a:t>January 25- Completed the interim (first stage) withdrawal to Al-Arish-</a:t>
            </a:r>
            <a:r>
              <a:rPr lang="en-US" dirty="0" err="1" smtClean="0"/>
              <a:t>Ras</a:t>
            </a:r>
            <a:r>
              <a:rPr lang="en-US" dirty="0" smtClean="0"/>
              <a:t> Muhammad line.</a:t>
            </a:r>
            <a:endParaRPr lang="en-US" sz="2400" dirty="0" smtClean="0"/>
          </a:p>
          <a:p>
            <a:pPr lvl="1"/>
            <a:r>
              <a:rPr lang="en-US" dirty="0" smtClean="0"/>
              <a:t>February- Israel and Egypt exchanged ambassadors.</a:t>
            </a:r>
            <a:endParaRPr lang="en-US" sz="24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7498080" cy="1143000"/>
          </a:xfrm>
        </p:spPr>
        <p:txBody>
          <a:bodyPr>
            <a:normAutofit/>
          </a:bodyPr>
          <a:lstStyle/>
          <a:p>
            <a:r>
              <a:rPr lang="en-US" b="1" dirty="0" smtClean="0"/>
              <a:t>Arafat at the </a:t>
            </a:r>
            <a:r>
              <a:rPr lang="en-US" b="1" dirty="0" smtClean="0"/>
              <a:t>UN</a:t>
            </a:r>
            <a:endParaRPr lang="en-US" b="1" dirty="0"/>
          </a:p>
        </p:txBody>
      </p:sp>
      <p:sp>
        <p:nvSpPr>
          <p:cNvPr id="3" name="Content Placeholder 2"/>
          <p:cNvSpPr>
            <a:spLocks noGrp="1"/>
          </p:cNvSpPr>
          <p:nvPr>
            <p:ph idx="1"/>
          </p:nvPr>
        </p:nvSpPr>
        <p:spPr>
          <a:xfrm>
            <a:off x="990600" y="2514600"/>
            <a:ext cx="7924800" cy="3810000"/>
          </a:xfrm>
        </p:spPr>
        <p:txBody>
          <a:bodyPr>
            <a:normAutofit fontScale="85000" lnSpcReduction="10000"/>
          </a:bodyPr>
          <a:lstStyle/>
          <a:p>
            <a:pPr lvl="0"/>
            <a:r>
              <a:rPr lang="en-US" dirty="0" smtClean="0"/>
              <a:t>At the end of 1974 Arafat was invited to speak at the UN for the first time.</a:t>
            </a:r>
          </a:p>
          <a:p>
            <a:pPr lvl="0"/>
            <a:r>
              <a:rPr lang="en-US" dirty="0" smtClean="0"/>
              <a:t>His claim was that the real cause of the Palestinian conflict is the cause of the people deprived of its homeland, dispersed and uprooted and leaving mostly in exile and refugee camps. </a:t>
            </a:r>
          </a:p>
          <a:p>
            <a:r>
              <a:rPr lang="en-US" dirty="0" smtClean="0"/>
              <a:t>The world leaders </a:t>
            </a:r>
            <a:r>
              <a:rPr lang="en-US" dirty="0" smtClean="0"/>
              <a:t>realized </a:t>
            </a:r>
            <a:r>
              <a:rPr lang="en-US" dirty="0" smtClean="0"/>
              <a:t>that if the Palestinians could be granted a homeland then permanent peace in the Middle East was possible.</a:t>
            </a:r>
            <a:endParaRPr lang="en-US" dirty="0"/>
          </a:p>
        </p:txBody>
      </p:sp>
      <p:pic>
        <p:nvPicPr>
          <p:cNvPr id="5" name="Picture 2" descr="http://zioneocon.blogspot.com/arafat%20at%20UN%2074.jpg"/>
          <p:cNvPicPr>
            <a:picLocks noChangeAspect="1" noChangeArrowheads="1"/>
          </p:cNvPicPr>
          <p:nvPr/>
        </p:nvPicPr>
        <p:blipFill>
          <a:blip r:embed="rId2"/>
          <a:srcRect/>
          <a:stretch>
            <a:fillRect/>
          </a:stretch>
        </p:blipFill>
        <p:spPr bwMode="auto">
          <a:xfrm>
            <a:off x="6096000" y="304800"/>
            <a:ext cx="2667000" cy="204056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Opposition to Arafat </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The Israelis were furious with the United Nations for inviting Arafat to speak.</a:t>
            </a:r>
          </a:p>
          <a:p>
            <a:pPr lvl="0"/>
            <a:r>
              <a:rPr lang="en-US" dirty="0" smtClean="0"/>
              <a:t>They claim the PLO was a murder organization.</a:t>
            </a:r>
          </a:p>
          <a:p>
            <a:pPr lvl="0"/>
            <a:r>
              <a:rPr lang="en-US" dirty="0" smtClean="0"/>
              <a:t>Refuse idea of a separate Palestinian state.</a:t>
            </a:r>
          </a:p>
          <a:p>
            <a:pPr lvl="0"/>
            <a:r>
              <a:rPr lang="en-US" dirty="0" smtClean="0"/>
              <a:t>They feared Palestinians aimed to take back all of Israel and not be content with a close state next door to Israel.</a:t>
            </a:r>
          </a:p>
          <a:p>
            <a:pPr lvl="0"/>
            <a:r>
              <a:rPr lang="en-US" dirty="0" smtClean="0"/>
              <a:t>PLO divided. Some extremists thought that Israel should be destroyed and taken over by Palestinians. </a:t>
            </a:r>
          </a:p>
          <a:p>
            <a:pPr lvl="0"/>
            <a:r>
              <a:rPr lang="en-US" dirty="0" smtClean="0"/>
              <a:t>1970 they launched terrorist attacks both inside Israel and in other parts of the world.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Lauching</a:t>
            </a:r>
            <a:r>
              <a:rPr lang="en-US" b="1" dirty="0" smtClean="0"/>
              <a:t> </a:t>
            </a:r>
            <a:r>
              <a:rPr lang="en-US" b="1" dirty="0" smtClean="0"/>
              <a:t>Peace</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With the help of American mediation, a peace treaty was signed in 1979</a:t>
            </a:r>
            <a:endParaRPr lang="en-US" sz="2800" dirty="0" smtClean="0"/>
          </a:p>
          <a:p>
            <a:pPr lvl="0"/>
            <a:r>
              <a:rPr lang="en-US" dirty="0" smtClean="0"/>
              <a:t>November 1976 – election of Jimmy Carter as president of the US</a:t>
            </a:r>
            <a:endParaRPr lang="en-US" sz="2800" dirty="0" smtClean="0"/>
          </a:p>
          <a:p>
            <a:pPr lvl="2"/>
            <a:r>
              <a:rPr lang="en-US" dirty="0" smtClean="0"/>
              <a:t>Thought a Middle East settlement could be based on Security Council Resolution </a:t>
            </a:r>
            <a:r>
              <a:rPr lang="en-US" dirty="0" smtClean="0"/>
              <a:t>242</a:t>
            </a:r>
            <a:r>
              <a:rPr lang="en-US" dirty="0" smtClean="0"/>
              <a:t> </a:t>
            </a:r>
            <a:endParaRPr lang="en-US" dirty="0" smtClean="0"/>
          </a:p>
          <a:p>
            <a:pPr lvl="3"/>
            <a:r>
              <a:rPr lang="en-US" dirty="0" smtClean="0"/>
              <a:t>Withdrawal </a:t>
            </a:r>
            <a:r>
              <a:rPr lang="en-US" dirty="0" smtClean="0"/>
              <a:t>of Israel armed forces from territories occupied in the recent </a:t>
            </a:r>
            <a:r>
              <a:rPr lang="en-US" dirty="0" smtClean="0"/>
              <a:t>conflict</a:t>
            </a:r>
            <a:r>
              <a:rPr lang="en-US" dirty="0" smtClean="0"/>
              <a:t> </a:t>
            </a:r>
            <a:r>
              <a:rPr lang="en-US" dirty="0" smtClean="0"/>
              <a:t>(Six Day War) </a:t>
            </a:r>
            <a:endParaRPr lang="en-US" sz="1600" dirty="0" smtClean="0"/>
          </a:p>
          <a:p>
            <a:pPr lvl="3"/>
            <a:r>
              <a:rPr lang="en-US" dirty="0" smtClean="0"/>
              <a:t>Termination of all claims or states of belligerency and respect for and acknowledgment of the sovereignty, territorial integrity and political independence of every State in the area and their right to live in peace within secure and recognized boundaries free from threats or acts of force." </a:t>
            </a:r>
            <a:endParaRPr lang="en-US" sz="2400" dirty="0" smtClean="0"/>
          </a:p>
          <a:p>
            <a:pPr lvl="0"/>
            <a:r>
              <a:rPr lang="en-US" dirty="0" smtClean="0"/>
              <a:t>May </a:t>
            </a:r>
            <a:r>
              <a:rPr lang="en-US" dirty="0" smtClean="0"/>
              <a:t>17, 1977 </a:t>
            </a:r>
            <a:r>
              <a:rPr lang="en-US" dirty="0" err="1" smtClean="0"/>
              <a:t>Menachem</a:t>
            </a:r>
            <a:r>
              <a:rPr lang="en-US" dirty="0" smtClean="0"/>
              <a:t> Begin came to power.</a:t>
            </a:r>
            <a:endParaRPr lang="en-US" sz="2800" dirty="0" smtClean="0"/>
          </a:p>
          <a:p>
            <a:pPr lvl="1"/>
            <a:r>
              <a:rPr lang="en-US" dirty="0" smtClean="0"/>
              <a:t>West bank and Gaza strip “ were as Jewish as Tel Aviv” </a:t>
            </a:r>
            <a:endParaRPr lang="en-US" sz="2400" dirty="0" smtClean="0"/>
          </a:p>
          <a:p>
            <a:pPr lvl="0"/>
            <a:r>
              <a:rPr lang="en-US" dirty="0" smtClean="0"/>
              <a:t>The October war had severally depleted Egypt’s economy.</a:t>
            </a:r>
            <a:endParaRPr lang="en-US" sz="28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Sadat flies to Israel in </a:t>
            </a:r>
            <a:r>
              <a:rPr lang="en-US" b="1" dirty="0" smtClean="0"/>
              <a:t>1977</a:t>
            </a:r>
            <a:endParaRPr lang="en-US" dirty="0"/>
          </a:p>
        </p:txBody>
      </p:sp>
      <p:sp>
        <p:nvSpPr>
          <p:cNvPr id="3" name="Content Placeholder 2"/>
          <p:cNvSpPr>
            <a:spLocks noGrp="1"/>
          </p:cNvSpPr>
          <p:nvPr>
            <p:ph idx="1"/>
          </p:nvPr>
        </p:nvSpPr>
        <p:spPr>
          <a:xfrm>
            <a:off x="1435608" y="1447800"/>
            <a:ext cx="7498080" cy="5181600"/>
          </a:xfrm>
        </p:spPr>
        <p:txBody>
          <a:bodyPr>
            <a:normAutofit fontScale="70000" lnSpcReduction="20000"/>
          </a:bodyPr>
          <a:lstStyle/>
          <a:p>
            <a:pPr lvl="0"/>
            <a:r>
              <a:rPr lang="en-US" dirty="0" smtClean="0"/>
              <a:t>The bravest peace-maker was president Sadat of Egypt, he wanted peace to recover from the war.</a:t>
            </a:r>
            <a:endParaRPr lang="en-US" sz="2800" dirty="0" smtClean="0"/>
          </a:p>
          <a:p>
            <a:pPr lvl="0"/>
            <a:r>
              <a:rPr lang="en-US" dirty="0" smtClean="0"/>
              <a:t>For 30 years </a:t>
            </a:r>
            <a:r>
              <a:rPr lang="en-US" dirty="0" smtClean="0"/>
              <a:t>Egypt </a:t>
            </a:r>
            <a:r>
              <a:rPr lang="en-US" dirty="0" smtClean="0"/>
              <a:t>had refused even to accept Israel existence.</a:t>
            </a:r>
            <a:endParaRPr lang="en-US" sz="2800" dirty="0" smtClean="0"/>
          </a:p>
          <a:p>
            <a:pPr lvl="0"/>
            <a:r>
              <a:rPr lang="en-US" dirty="0" smtClean="0"/>
              <a:t>In 1977 he surprised the world by announcing that he was willing to go to Israel and discuss peace.</a:t>
            </a:r>
            <a:endParaRPr lang="en-US" sz="2800" dirty="0" smtClean="0"/>
          </a:p>
          <a:p>
            <a:pPr lvl="0"/>
            <a:r>
              <a:rPr lang="en-US" dirty="0" smtClean="0"/>
              <a:t>Sadat outline the principles for a peace agreement: </a:t>
            </a:r>
            <a:endParaRPr lang="en-US" sz="2800" dirty="0" smtClean="0"/>
          </a:p>
          <a:p>
            <a:pPr lvl="1"/>
            <a:r>
              <a:rPr lang="en-US" dirty="0" smtClean="0"/>
              <a:t>Withdraw of </a:t>
            </a:r>
            <a:r>
              <a:rPr lang="en-US" dirty="0" smtClean="0"/>
              <a:t>Israel </a:t>
            </a:r>
            <a:r>
              <a:rPr lang="en-US" dirty="0" smtClean="0"/>
              <a:t>from the Arabs territory</a:t>
            </a:r>
            <a:endParaRPr lang="en-US" sz="2400" dirty="0" smtClean="0"/>
          </a:p>
          <a:p>
            <a:pPr lvl="1"/>
            <a:r>
              <a:rPr lang="en-US" dirty="0" smtClean="0"/>
              <a:t>Palestinian self determination </a:t>
            </a:r>
            <a:endParaRPr lang="en-US" sz="2400" dirty="0" smtClean="0"/>
          </a:p>
          <a:p>
            <a:pPr lvl="2"/>
            <a:r>
              <a:rPr lang="en-US" dirty="0" smtClean="0"/>
              <a:t>Begin was uncompromised: </a:t>
            </a:r>
            <a:r>
              <a:rPr lang="en-US" dirty="0" smtClean="0"/>
              <a:t> Jerusalem </a:t>
            </a:r>
            <a:r>
              <a:rPr lang="en-US" dirty="0" smtClean="0"/>
              <a:t>would never again be divided.</a:t>
            </a:r>
            <a:endParaRPr lang="en-US" sz="2000" dirty="0" smtClean="0"/>
          </a:p>
          <a:p>
            <a:pPr lvl="0"/>
            <a:r>
              <a:rPr lang="en-US" dirty="0" smtClean="0"/>
              <a:t>Agreement: Israeli withdrawal from all Sinai and effective demilitarization of the peninsula.</a:t>
            </a:r>
            <a:endParaRPr lang="en-US" sz="2800" dirty="0" smtClean="0"/>
          </a:p>
          <a:p>
            <a:pPr lvl="0"/>
            <a:r>
              <a:rPr lang="en-US" dirty="0" smtClean="0"/>
              <a:t>Sadat failed to mobilize any Arab support.</a:t>
            </a:r>
            <a:endParaRPr lang="en-US" sz="2800" dirty="0" smtClean="0"/>
          </a:p>
          <a:p>
            <a:pPr lvl="1"/>
            <a:r>
              <a:rPr lang="en-US" dirty="0" smtClean="0"/>
              <a:t>Arab States declared an economic and diplomatic boycott of Egypt.</a:t>
            </a:r>
            <a:endParaRPr lang="en-US" sz="2400" dirty="0" smtClean="0"/>
          </a:p>
          <a:p>
            <a:pPr lvl="1"/>
            <a:r>
              <a:rPr lang="en-US" dirty="0" smtClean="0"/>
              <a:t>Sadat responded by breaking off relations</a:t>
            </a:r>
            <a:r>
              <a:rPr lang="en-US" dirty="0" smtClean="0"/>
              <a:t>.</a:t>
            </a:r>
            <a:endParaRPr 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6096000"/>
          </a:xfrm>
        </p:spPr>
        <p:txBody>
          <a:bodyPr>
            <a:normAutofit fontScale="62500" lnSpcReduction="20000"/>
          </a:bodyPr>
          <a:lstStyle/>
          <a:p>
            <a:pPr lvl="0"/>
            <a:r>
              <a:rPr lang="en-US" dirty="0" smtClean="0"/>
              <a:t>Egypt received sovereignty over all of Sinai.</a:t>
            </a:r>
          </a:p>
          <a:p>
            <a:pPr lvl="0"/>
            <a:r>
              <a:rPr lang="en-US" dirty="0" smtClean="0"/>
              <a:t>Israel would not impose its sovereignty over the west bank and Gaza but would not withdraw.</a:t>
            </a:r>
          </a:p>
          <a:p>
            <a:pPr lvl="0"/>
            <a:r>
              <a:rPr lang="en-US" dirty="0" smtClean="0"/>
              <a:t>The following months the Israeli Prime Minister </a:t>
            </a:r>
            <a:r>
              <a:rPr lang="en-US" dirty="0" err="1" smtClean="0"/>
              <a:t>Menachem</a:t>
            </a:r>
            <a:r>
              <a:rPr lang="en-US" dirty="0" smtClean="0"/>
              <a:t> Begin went to Egypt and peace talks started.</a:t>
            </a:r>
          </a:p>
          <a:p>
            <a:pPr lvl="0"/>
            <a:r>
              <a:rPr lang="en-US" dirty="0" smtClean="0"/>
              <a:t>Begin wanted limited “self-rule” for Palestinians and would only withdraw from Sinai if Israeli troop and air bases </a:t>
            </a:r>
            <a:r>
              <a:rPr lang="en-US" dirty="0" smtClean="0"/>
              <a:t>remained </a:t>
            </a:r>
            <a:r>
              <a:rPr lang="en-US" dirty="0" smtClean="0"/>
              <a:t>along Sinai’s eastern shore.</a:t>
            </a:r>
          </a:p>
          <a:p>
            <a:pPr lvl="0"/>
            <a:r>
              <a:rPr lang="en-US" dirty="0" smtClean="0"/>
              <a:t>Sadat wanted complete Israeli withdrawal </a:t>
            </a:r>
          </a:p>
          <a:p>
            <a:pPr lvl="0"/>
            <a:r>
              <a:rPr lang="en-US" dirty="0" smtClean="0"/>
              <a:t>In January 4, 1978, Carter met Sadat in Aswan (Egypt) and made the “Aswan Declaration” which asked for:</a:t>
            </a:r>
          </a:p>
          <a:p>
            <a:pPr lvl="1"/>
            <a:r>
              <a:rPr lang="en-US" dirty="0" smtClean="0"/>
              <a:t>Withdrawal by Israel from territories occupied in 1967 and agreement on secure and recognized borders</a:t>
            </a:r>
          </a:p>
          <a:p>
            <a:pPr lvl="1"/>
            <a:r>
              <a:rPr lang="en-US" dirty="0" smtClean="0"/>
              <a:t>A resolution of the Palestinian problem in all its aspects.</a:t>
            </a:r>
          </a:p>
          <a:p>
            <a:pPr lvl="0"/>
            <a:r>
              <a:rPr lang="en-US" dirty="0" smtClean="0"/>
              <a:t> However, due to Palestinian terrorism attacks in Egypt the Egyptian – PLO relations went into a deep freeze and in March of that year the IDF invaded south Lebanon destroying PLO bases.</a:t>
            </a:r>
          </a:p>
          <a:p>
            <a:pPr lvl="0"/>
            <a:r>
              <a:rPr lang="en-US" dirty="0" smtClean="0"/>
              <a:t>In 1978, Sadat and Begin were invited to Camp David in rural Maryland. Where the relative privacy and seclusion might provide a setting for a breakthrough.</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4355592" cy="1173162"/>
          </a:xfrm>
        </p:spPr>
        <p:txBody>
          <a:bodyPr>
            <a:normAutofit fontScale="90000"/>
          </a:bodyPr>
          <a:lstStyle/>
          <a:p>
            <a:r>
              <a:rPr lang="en-US" b="1" dirty="0" smtClean="0"/>
              <a:t>The Camp David </a:t>
            </a:r>
            <a:r>
              <a:rPr lang="en-US" b="1" dirty="0" smtClean="0"/>
              <a:t/>
            </a:r>
            <a:br>
              <a:rPr lang="en-US" b="1" dirty="0" smtClean="0"/>
            </a:br>
            <a:r>
              <a:rPr lang="en-US" b="1" dirty="0" smtClean="0"/>
              <a:t>accords</a:t>
            </a:r>
            <a:endParaRPr lang="en-US" dirty="0"/>
          </a:p>
        </p:txBody>
      </p:sp>
      <p:sp>
        <p:nvSpPr>
          <p:cNvPr id="3" name="Content Placeholder 2"/>
          <p:cNvSpPr>
            <a:spLocks noGrp="1"/>
          </p:cNvSpPr>
          <p:nvPr>
            <p:ph idx="1"/>
          </p:nvPr>
        </p:nvSpPr>
        <p:spPr>
          <a:xfrm>
            <a:off x="1435608" y="2438400"/>
            <a:ext cx="7498080" cy="4267200"/>
          </a:xfrm>
        </p:spPr>
        <p:txBody>
          <a:bodyPr>
            <a:normAutofit fontScale="62500" lnSpcReduction="20000"/>
          </a:bodyPr>
          <a:lstStyle/>
          <a:p>
            <a:pPr lvl="0"/>
            <a:r>
              <a:rPr lang="en-US" dirty="0" smtClean="0"/>
              <a:t>Camp </a:t>
            </a:r>
            <a:r>
              <a:rPr lang="en-US" dirty="0" smtClean="0"/>
              <a:t>David agreements </a:t>
            </a:r>
            <a:r>
              <a:rPr lang="en-US" dirty="0" smtClean="0"/>
              <a:t>began on September 5</a:t>
            </a:r>
            <a:r>
              <a:rPr lang="en-US" baseline="30000" dirty="0" smtClean="0"/>
              <a:t>th</a:t>
            </a:r>
            <a:r>
              <a:rPr lang="en-US" dirty="0" smtClean="0"/>
              <a:t>, 1978 and lasted for 13 days.</a:t>
            </a:r>
          </a:p>
          <a:p>
            <a:pPr lvl="0"/>
            <a:r>
              <a:rPr lang="en-US" dirty="0" smtClean="0"/>
              <a:t>While Carter’s relation with Sadat was excellent, with Begin, his relation was far more tense.</a:t>
            </a:r>
          </a:p>
          <a:p>
            <a:pPr lvl="0"/>
            <a:r>
              <a:rPr lang="en-US" dirty="0" smtClean="0"/>
              <a:t>Egypt would drop its demand that Israel commit itself explicitly and in advance to eventual withdrawal from the Palestinian territories in exchange for Israeli agreement to give up the northern Sinai settlements and air bases along the Sinai itself.</a:t>
            </a:r>
          </a:p>
          <a:p>
            <a:pPr lvl="0"/>
            <a:r>
              <a:rPr lang="en-US" dirty="0" smtClean="0"/>
              <a:t>It was agreed that : </a:t>
            </a:r>
          </a:p>
          <a:p>
            <a:pPr lvl="1"/>
            <a:r>
              <a:rPr lang="en-US" dirty="0" smtClean="0"/>
              <a:t>Israeli forces to be withdrawn from Sinai.</a:t>
            </a:r>
          </a:p>
          <a:p>
            <a:pPr lvl="1"/>
            <a:r>
              <a:rPr lang="en-US" dirty="0" smtClean="0"/>
              <a:t>Egypt to regain all of Sinai within three years.</a:t>
            </a:r>
          </a:p>
          <a:p>
            <a:pPr lvl="1"/>
            <a:r>
              <a:rPr lang="en-US" dirty="0" smtClean="0"/>
              <a:t>Israeli shipping to have free passage through the Suez Canal and the straits of Tiran.</a:t>
            </a:r>
          </a:p>
          <a:p>
            <a:pPr lvl="1"/>
            <a:r>
              <a:rPr lang="en-US" dirty="0" smtClean="0"/>
              <a:t>The Egyptian economic boycott was to be lifted and economic relations to be </a:t>
            </a:r>
            <a:r>
              <a:rPr lang="en-US" dirty="0" smtClean="0"/>
              <a:t>established</a:t>
            </a:r>
            <a:r>
              <a:rPr lang="en-US" dirty="0" smtClean="0"/>
              <a:t>.</a:t>
            </a:r>
          </a:p>
        </p:txBody>
      </p:sp>
      <p:pic>
        <p:nvPicPr>
          <p:cNvPr id="101378" name="Picture 2" descr="http://politicalastrologyblog.com/wp-content/uploads/2009/09/carter_sadat_begin_1978.jpeg"/>
          <p:cNvPicPr>
            <a:picLocks noChangeAspect="1" noChangeArrowheads="1"/>
          </p:cNvPicPr>
          <p:nvPr/>
        </p:nvPicPr>
        <p:blipFill>
          <a:blip r:embed="rId2"/>
          <a:srcRect/>
          <a:stretch>
            <a:fillRect/>
          </a:stretch>
        </p:blipFill>
        <p:spPr bwMode="auto">
          <a:xfrm>
            <a:off x="6096000" y="228600"/>
            <a:ext cx="2577854" cy="205759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lnSpcReduction="20000"/>
          </a:bodyPr>
          <a:lstStyle/>
          <a:p>
            <a:pPr lvl="0"/>
            <a:r>
              <a:rPr lang="en-US" dirty="0" smtClean="0"/>
              <a:t>On September 17th 1978, Carter, Begin and Sadat signed two documents:</a:t>
            </a:r>
          </a:p>
          <a:p>
            <a:pPr lvl="0"/>
            <a:r>
              <a:rPr lang="en-US" dirty="0" smtClean="0"/>
              <a:t>“Framework”: </a:t>
            </a:r>
          </a:p>
          <a:p>
            <a:pPr lvl="1"/>
            <a:r>
              <a:rPr lang="en-US" dirty="0" smtClean="0"/>
              <a:t>Israel </a:t>
            </a:r>
            <a:r>
              <a:rPr lang="en-US" dirty="0" smtClean="0"/>
              <a:t>would completely evacuate Sinai in exchange for diplomatic recognition by Egypt	</a:t>
            </a:r>
          </a:p>
          <a:p>
            <a:pPr lvl="1"/>
            <a:r>
              <a:rPr lang="en-US" dirty="0" smtClean="0"/>
              <a:t>Israeli </a:t>
            </a:r>
            <a:r>
              <a:rPr lang="en-US" dirty="0" smtClean="0"/>
              <a:t>shipping was to enjoy unimpeded passage through the Suez Canal, the Gulf of Suez, the Straits of Tiran and the Golf of Aqaba</a:t>
            </a:r>
          </a:p>
          <a:p>
            <a:pPr lvl="0"/>
            <a:r>
              <a:rPr lang="en-US" dirty="0" smtClean="0"/>
              <a:t>“Framework for Peace”:</a:t>
            </a:r>
          </a:p>
          <a:p>
            <a:pPr lvl="1"/>
            <a:r>
              <a:rPr lang="en-US" dirty="0" smtClean="0"/>
              <a:t>UN </a:t>
            </a:r>
            <a:r>
              <a:rPr lang="en-US" dirty="0" smtClean="0"/>
              <a:t>Resolution 242 </a:t>
            </a:r>
            <a:r>
              <a:rPr lang="en-US" dirty="0" smtClean="0"/>
              <a:t>must </a:t>
            </a:r>
            <a:r>
              <a:rPr lang="en-US" dirty="0" smtClean="0"/>
              <a:t>serve as the basis for a peaceful settlement of the conflict.</a:t>
            </a:r>
          </a:p>
          <a:p>
            <a:pPr lvl="1"/>
            <a:r>
              <a:rPr lang="en-US" dirty="0" smtClean="0"/>
              <a:t>For </a:t>
            </a:r>
            <a:r>
              <a:rPr lang="en-US" dirty="0" smtClean="0"/>
              <a:t>the Palestinian problem: Transfer of power </a:t>
            </a:r>
            <a:r>
              <a:rPr lang="en-US" dirty="0" smtClean="0"/>
              <a:t>in </a:t>
            </a:r>
            <a:r>
              <a:rPr lang="en-US" dirty="0" smtClean="0"/>
              <a:t>the West Bank and Gaza and negotiations for it self-governing authority.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Post Camp </a:t>
            </a:r>
            <a:r>
              <a:rPr lang="en-US" b="1" dirty="0" smtClean="0"/>
              <a:t>David</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USSR was against the agreements on the contrary of Israelis who favored them.</a:t>
            </a:r>
          </a:p>
          <a:p>
            <a:pPr lvl="0"/>
            <a:r>
              <a:rPr lang="en-US" dirty="0" smtClean="0"/>
              <a:t>During the Arab Summit Meeting, in November 1978, it was decided on sanctions that would automatically be imposed on Egypt in order to conclude a bilateral peace treaty (Camp David Accords) meaning:</a:t>
            </a:r>
          </a:p>
          <a:p>
            <a:pPr lvl="1"/>
            <a:r>
              <a:rPr lang="en-US" dirty="0" smtClean="0"/>
              <a:t>Egypt would be expelled from the Arab League </a:t>
            </a:r>
          </a:p>
          <a:p>
            <a:pPr lvl="1"/>
            <a:r>
              <a:rPr lang="en-US" dirty="0" smtClean="0"/>
              <a:t>The League’s headquarters would be removed from Cairo</a:t>
            </a:r>
          </a:p>
          <a:p>
            <a:pPr lvl="1"/>
            <a:r>
              <a:rPr lang="en-US" dirty="0" smtClean="0"/>
              <a:t>Egyptian bodies maintaining relations with Israel would be boycotted</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TotalTime>
  <Words>1244</Words>
  <Application>Microsoft Office PowerPoint</Application>
  <PresentationFormat>On-screen Show (4:3)</PresentationFormat>
  <Paragraphs>94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Camp David and Peace Accords</vt:lpstr>
      <vt:lpstr>Arafat at the UN</vt:lpstr>
      <vt:lpstr>Opposition to Arafat </vt:lpstr>
      <vt:lpstr>Lauching Peace</vt:lpstr>
      <vt:lpstr>Sadat flies to Israel in 1977</vt:lpstr>
      <vt:lpstr>Slide 6</vt:lpstr>
      <vt:lpstr>The Camp David  accords</vt:lpstr>
      <vt:lpstr>Slide 8</vt:lpstr>
      <vt:lpstr>Post Camp David</vt:lpstr>
      <vt:lpstr>The Israeli –Egypt Peace Treaty, 1979</vt:lpstr>
      <vt:lpstr>Slide 11</vt:lpstr>
      <vt:lpstr>Timeline</vt:lpstr>
    </vt:vector>
  </TitlesOfParts>
  <Company>International School of Curitiba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 David and Peace Accords</dc:title>
  <dc:creator>jose.franco</dc:creator>
  <cp:lastModifiedBy>jose.franco</cp:lastModifiedBy>
  <cp:revision>11</cp:revision>
  <dcterms:created xsi:type="dcterms:W3CDTF">2010-04-13T14:55:19Z</dcterms:created>
  <dcterms:modified xsi:type="dcterms:W3CDTF">2010-04-13T15:32:41Z</dcterms:modified>
</cp:coreProperties>
</file>